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82" r:id="rId5"/>
    <p:sldId id="261" r:id="rId6"/>
    <p:sldId id="263" r:id="rId7"/>
    <p:sldId id="271" r:id="rId8"/>
    <p:sldId id="260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8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9CE44-FCB9-4932-858E-3F1E1FAA8C83}" type="datetimeFigureOut">
              <a:rPr lang="en-US"/>
              <a:pPr>
                <a:defRPr/>
              </a:pPr>
              <a:t>10/13/2020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640E2-6D08-4BB2-B077-11E2C2BF5DC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6351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DC4A-FDAB-412A-B3EF-DE96A099E07D}" type="datetimeFigureOut">
              <a:rPr lang="en-US"/>
              <a:pPr>
                <a:defRPr/>
              </a:pPr>
              <a:t>10/13/2020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CA7D-9757-49BF-834D-43ECAF7AD40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7503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6B7C5-A2F4-4F22-A334-97A5984E20FC}" type="datetimeFigureOut">
              <a:rPr lang="en-US"/>
              <a:pPr>
                <a:defRPr/>
              </a:pPr>
              <a:t>10/13/2020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080DA-1712-43F8-AE30-6BFB491A7E8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36417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A1399-5BC0-47D3-9F36-5351914E12D9}" type="datetimeFigureOut">
              <a:rPr lang="en-US"/>
              <a:pPr>
                <a:defRPr/>
              </a:pPr>
              <a:t>10/13/2020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CFDC-FCC8-4163-85D9-F521145E45F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11501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4DA86-27CC-40F8-A360-92CC6DC2FE08}" type="datetimeFigureOut">
              <a:rPr lang="en-US"/>
              <a:pPr>
                <a:defRPr/>
              </a:pPr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D071-CD40-4920-A38F-6858E94B7A8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9814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BF838-DECE-4E97-966A-D741A3D2DD53}" type="datetimeFigureOut">
              <a:rPr lang="en-US"/>
              <a:pPr>
                <a:defRPr/>
              </a:pPr>
              <a:t>10/13/2020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3162A-463D-4789-A104-D81D90BD8A1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41693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EED1C-44FC-448D-A97B-2053F9F8B345}" type="datetimeFigureOut">
              <a:rPr lang="en-US"/>
              <a:pPr>
                <a:defRPr/>
              </a:pPr>
              <a:t>10/13/2020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9CC74-0F8E-445D-BFFB-E65D1D5F7BD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23354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DB55A-179A-4DF0-9384-CE6BB1630830}" type="datetimeFigureOut">
              <a:rPr lang="en-US"/>
              <a:pPr>
                <a:defRPr/>
              </a:pPr>
              <a:t>10/13/2020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AE32E-1458-4869-A63C-B8DF0CD7B21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3855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8E024-E1DA-4E53-841F-23AC0729941A}" type="datetimeFigureOut">
              <a:rPr lang="en-US"/>
              <a:pPr>
                <a:defRPr/>
              </a:pPr>
              <a:t>10/13/2020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8C3A-82BD-46EE-8EA8-CFE88189CA8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8464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78D40-4C4E-4032-9794-88A78A079E6B}" type="datetimeFigureOut">
              <a:rPr lang="en-US"/>
              <a:pPr>
                <a:defRPr/>
              </a:pPr>
              <a:t>10/13/2020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60901-5FB5-4340-B41E-208ACF0256E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5940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48F23-CE55-432E-A119-419DCB74F01C}" type="datetimeFigureOut">
              <a:rPr lang="en-US"/>
              <a:pPr>
                <a:defRPr/>
              </a:pPr>
              <a:t>10/13/2020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020DC-A252-4D50-86D9-E8A6C21C963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0125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1A329-E4F4-433A-BC45-50DBAEBF7D68}" type="datetimeFigureOut">
              <a:rPr lang="en-US"/>
              <a:pPr>
                <a:defRPr/>
              </a:pPr>
              <a:t>10/13/2020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552F5-7BBB-49B0-BC73-753A27E2ACD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9943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6B527-CE1C-4FC4-B534-DE43F13FFA0A}" type="datetimeFigureOut">
              <a:rPr lang="en-US"/>
              <a:pPr>
                <a:defRPr/>
              </a:pPr>
              <a:t>10/13/2020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02CD8-338F-4D5B-8CB1-2CC2E91E6A1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3313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E79CB-0A77-47C7-9B7A-DE1FC5D609D0}" type="datetimeFigureOut">
              <a:rPr lang="en-US"/>
              <a:pPr>
                <a:defRPr/>
              </a:pPr>
              <a:t>10/13/2020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76F13-5E72-4754-8226-89F1785B35C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5569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8C5D5-E937-486A-A692-DE0861A2BF05}" type="datetimeFigureOut">
              <a:rPr lang="en-US"/>
              <a:pPr>
                <a:defRPr/>
              </a:pPr>
              <a:t>10/13/2020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E4D9-B541-49A9-8694-EAD01910785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4866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36D90-E3CA-42DE-A44B-3F789381A4BA}" type="datetimeFigureOut">
              <a:rPr lang="en-US"/>
              <a:pPr>
                <a:defRPr/>
              </a:pPr>
              <a:t>10/13/2020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DAD10-09F8-4234-9057-6566008ED4F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10536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CA19E-4470-47A3-8BCA-BBBD360B533C}" type="datetimeFigureOut">
              <a:rPr lang="en-US"/>
              <a:pPr>
                <a:defRPr/>
              </a:pPr>
              <a:t>10/13/2020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179DD-458B-45E9-A351-C407376FB17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2540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643EE01-DD36-43F1-81E5-E0720E35BD12}" type="datetimeFigureOut">
              <a:rPr lang="en-US"/>
              <a:pPr>
                <a:defRPr/>
              </a:pPr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8526F7E-0A16-4960-AB20-465AE547D14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792" r:id="rId7"/>
    <p:sldLayoutId id="2147483802" r:id="rId8"/>
    <p:sldLayoutId id="2147483793" r:id="rId9"/>
    <p:sldLayoutId id="2147483794" r:id="rId10"/>
    <p:sldLayoutId id="2147483803" r:id="rId11"/>
    <p:sldLayoutId id="2147483804" r:id="rId12"/>
    <p:sldLayoutId id="2147483795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wwf.ru/footprint/tips/tab306/?category.cat=14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wwf.ru/footprint/tips/tab306/?category.cat=14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wwf.ru/footprint/tips/tab306/?category.cat=23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wwf.ru/footprint/tips/tab306/?category.cat=23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wwf.ru/footprint/tips/tab306/?category.cat=23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cosled.wwf.ru/" TargetMode="External"/><Relationship Id="rId2" Type="http://schemas.openxmlformats.org/officeDocument/2006/relationships/hyperlink" Target="http://jalajalg.positium.ee/?lang=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wf.ru/footprint/calculator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wwf.ru/footprint/tips/tab306/?category.cat=24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58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9490" y="381000"/>
            <a:ext cx="8132996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panose="020B0604020202020204" pitchFamily="34" charset="0"/>
              </a:rPr>
              <a:t>Твой экологический след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panose="020B0604020202020204" pitchFamily="34" charset="0"/>
              </a:rPr>
              <a:t>на Земле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 descr="http://www.wwf.ru/imn/special/footprint/fpsm_energ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533400"/>
            <a:ext cx="30130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4600" y="533400"/>
            <a:ext cx="28392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Энергия </a:t>
            </a:r>
          </a:p>
        </p:txBody>
      </p:sp>
      <p:pic>
        <p:nvPicPr>
          <p:cNvPr id="32772" name="Рисунок 3" descr="http://www.wwf.ru/imn/special/earthhour/design/stik/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2457450"/>
            <a:ext cx="1903412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Рисунок 4" descr="http://www.wwf.ru/imn/special/earthhour/design/stik/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4114800"/>
            <a:ext cx="1903412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Рисунок 5" descr="http://www.wwf.ru/imn/special/earthhour/design/stik/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19488"/>
            <a:ext cx="1903413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Рисунок 6" descr="http://www.wwf.ru/imn/special/earthhour/design/stik/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1817688"/>
            <a:ext cx="1903412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Box 7"/>
          <p:cNvSpPr txBox="1">
            <a:spLocks noChangeArrowheads="1"/>
          </p:cNvSpPr>
          <p:nvPr/>
        </p:nvSpPr>
        <p:spPr bwMode="auto">
          <a:xfrm>
            <a:off x="1130300" y="2071688"/>
            <a:ext cx="1362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Установите </a:t>
            </a:r>
          </a:p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регуляторы </a:t>
            </a:r>
          </a:p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 тепла для</a:t>
            </a:r>
          </a:p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 батарей</a:t>
            </a:r>
          </a:p>
        </p:txBody>
      </p:sp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3856038" y="3244850"/>
            <a:ext cx="1431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Ваш вариант</a:t>
            </a:r>
          </a:p>
        </p:txBody>
      </p:sp>
      <p:sp>
        <p:nvSpPr>
          <p:cNvPr id="32778" name="Прямоугольник 3"/>
          <p:cNvSpPr>
            <a:spLocks noChangeArrowheads="1"/>
          </p:cNvSpPr>
          <p:nvPr/>
        </p:nvSpPr>
        <p:spPr bwMode="auto">
          <a:xfrm>
            <a:off x="6142038" y="4240213"/>
            <a:ext cx="1431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Ваш вариант</a:t>
            </a:r>
          </a:p>
          <a:p>
            <a:pPr eaLnBrk="1" hangingPunct="1"/>
            <a:endParaRPr lang="ru-RU" altLang="ru-RU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9" name="Прямоугольник 4"/>
          <p:cNvSpPr>
            <a:spLocks noChangeArrowheads="1"/>
          </p:cNvSpPr>
          <p:nvPr/>
        </p:nvSpPr>
        <p:spPr bwMode="auto">
          <a:xfrm>
            <a:off x="3856038" y="3244850"/>
            <a:ext cx="1431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Ваш вариант</a:t>
            </a:r>
          </a:p>
        </p:txBody>
      </p:sp>
      <p:sp>
        <p:nvSpPr>
          <p:cNvPr id="32780" name="Прямоугольник 5"/>
          <p:cNvSpPr>
            <a:spLocks noChangeArrowheads="1"/>
          </p:cNvSpPr>
          <p:nvPr/>
        </p:nvSpPr>
        <p:spPr bwMode="auto">
          <a:xfrm>
            <a:off x="2441575" y="4789488"/>
            <a:ext cx="3762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altLang="ru-RU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 descr="http://www.wwf.ru/imn/special/footprint/fpsm_ca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22700"/>
            <a:ext cx="2909888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60035" y="562570"/>
            <a:ext cx="34775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Транспорт </a:t>
            </a:r>
          </a:p>
        </p:txBody>
      </p:sp>
      <p:pic>
        <p:nvPicPr>
          <p:cNvPr id="33796" name="Рисунок 3" descr="http://www.wwf.ru/imn/special/earthhour/design/stik/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05000"/>
            <a:ext cx="1903413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Рисунок 4" descr="http://www.wwf.ru/imn/special/earthhour/design/stik/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1903413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Рисунок 5" descr="http://www.wwf.ru/imn/special/earthhour/design/stik/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1903413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Рисунок 6" descr="http://www.wwf.ru/imn/special/earthhour/design/stik/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9350"/>
            <a:ext cx="1903413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Box 7"/>
          <p:cNvSpPr txBox="1">
            <a:spLocks noChangeArrowheads="1"/>
          </p:cNvSpPr>
          <p:nvPr/>
        </p:nvSpPr>
        <p:spPr bwMode="auto">
          <a:xfrm>
            <a:off x="1447800" y="2438400"/>
            <a:ext cx="1655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Больше ходите</a:t>
            </a:r>
          </a:p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 пешком</a:t>
            </a:r>
          </a:p>
        </p:txBody>
      </p:sp>
      <p:sp>
        <p:nvSpPr>
          <p:cNvPr id="33801" name="Прямоугольник 8"/>
          <p:cNvSpPr>
            <a:spLocks noChangeArrowheads="1"/>
          </p:cNvSpPr>
          <p:nvPr/>
        </p:nvSpPr>
        <p:spPr bwMode="auto">
          <a:xfrm>
            <a:off x="6981825" y="1765300"/>
            <a:ext cx="376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altLang="ru-RU" sz="3200" b="1"/>
          </a:p>
        </p:txBody>
      </p:sp>
      <p:sp>
        <p:nvSpPr>
          <p:cNvPr id="33802" name="Прямоугольник 9"/>
          <p:cNvSpPr>
            <a:spLocks noChangeArrowheads="1"/>
          </p:cNvSpPr>
          <p:nvPr/>
        </p:nvSpPr>
        <p:spPr bwMode="auto">
          <a:xfrm>
            <a:off x="4302125" y="2579688"/>
            <a:ext cx="3762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altLang="ru-RU" sz="3200" b="1"/>
          </a:p>
        </p:txBody>
      </p:sp>
      <p:sp>
        <p:nvSpPr>
          <p:cNvPr id="33803" name="Прямоугольник 1"/>
          <p:cNvSpPr>
            <a:spLocks noChangeArrowheads="1"/>
          </p:cNvSpPr>
          <p:nvPr/>
        </p:nvSpPr>
        <p:spPr bwMode="auto">
          <a:xfrm>
            <a:off x="3244850" y="4560888"/>
            <a:ext cx="1433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Ваш вариант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 descr="http://www.wwf.ru/imn/special/footprint/fpsm_sho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914400"/>
            <a:ext cx="27082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38400" y="600670"/>
            <a:ext cx="293541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Питание </a:t>
            </a:r>
          </a:p>
        </p:txBody>
      </p:sp>
      <p:pic>
        <p:nvPicPr>
          <p:cNvPr id="34820" name="Рисунок 3" descr="http://www.wwf.ru/imn/special/earthhour/design/stik/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1903413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4" descr="http://www.wwf.ru/imn/special/earthhour/design/stik/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1903413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Рисунок 5" descr="http://www.wwf.ru/imn/special/earthhour/design/stik/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68763"/>
            <a:ext cx="1903413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Рисунок 6" descr="http://www.wwf.ru/imn/special/earthhour/design/stik/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4267200"/>
            <a:ext cx="1903412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TextBox 7"/>
          <p:cNvSpPr txBox="1">
            <a:spLocks noChangeArrowheads="1"/>
          </p:cNvSpPr>
          <p:nvPr/>
        </p:nvSpPr>
        <p:spPr bwMode="auto">
          <a:xfrm>
            <a:off x="1371600" y="2057400"/>
            <a:ext cx="1676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Выращивай свои овощи и фрукты</a:t>
            </a:r>
          </a:p>
        </p:txBody>
      </p:sp>
      <p:sp>
        <p:nvSpPr>
          <p:cNvPr id="34825" name="Прямоугольник 1"/>
          <p:cNvSpPr>
            <a:spLocks noChangeArrowheads="1"/>
          </p:cNvSpPr>
          <p:nvPr/>
        </p:nvSpPr>
        <p:spPr bwMode="auto">
          <a:xfrm>
            <a:off x="3938588" y="2687638"/>
            <a:ext cx="1433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Ваш вариант</a:t>
            </a:r>
          </a:p>
        </p:txBody>
      </p:sp>
      <p:sp>
        <p:nvSpPr>
          <p:cNvPr id="34826" name="Прямоугольник 3"/>
          <p:cNvSpPr>
            <a:spLocks noChangeArrowheads="1"/>
          </p:cNvSpPr>
          <p:nvPr/>
        </p:nvSpPr>
        <p:spPr bwMode="auto">
          <a:xfrm>
            <a:off x="5637213" y="4892675"/>
            <a:ext cx="1433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Ваш вариант</a:t>
            </a:r>
          </a:p>
        </p:txBody>
      </p:sp>
      <p:sp>
        <p:nvSpPr>
          <p:cNvPr id="34827" name="Прямоугольник 4"/>
          <p:cNvSpPr>
            <a:spLocks noChangeArrowheads="1"/>
          </p:cNvSpPr>
          <p:nvPr/>
        </p:nvSpPr>
        <p:spPr bwMode="auto">
          <a:xfrm>
            <a:off x="2438400" y="4903788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altLang="ru-RU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 descr="http://www.wwf.ru/imn/special/footprint/fpsm_wa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31913"/>
            <a:ext cx="29003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00200" y="457200"/>
            <a:ext cx="455829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Вода и бумага</a:t>
            </a:r>
          </a:p>
        </p:txBody>
      </p:sp>
      <p:pic>
        <p:nvPicPr>
          <p:cNvPr id="35844" name="Рисунок 3" descr="http://www.wwf.ru/imn/special/earthhour/design/stik/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744663"/>
            <a:ext cx="1903413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Рисунок 4" descr="http://www.wwf.ru/imn/special/earthhour/design/stik/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3146425"/>
            <a:ext cx="1903413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Рисунок 5" descr="http://www.wwf.ru/imn/special/earthhour/design/stik/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4505325"/>
            <a:ext cx="1903412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Рисунок 6" descr="http://www.wwf.ru/imn/special/earthhour/design/stik/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3679825"/>
            <a:ext cx="1903412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Box 8"/>
          <p:cNvSpPr txBox="1">
            <a:spLocks noChangeArrowheads="1"/>
          </p:cNvSpPr>
          <p:nvPr/>
        </p:nvSpPr>
        <p:spPr bwMode="auto">
          <a:xfrm>
            <a:off x="1143000" y="3581400"/>
            <a:ext cx="1401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Установить </a:t>
            </a:r>
          </a:p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счётчики на </a:t>
            </a:r>
          </a:p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воду</a:t>
            </a:r>
          </a:p>
        </p:txBody>
      </p:sp>
      <p:sp>
        <p:nvSpPr>
          <p:cNvPr id="35849" name="TextBox 9"/>
          <p:cNvSpPr txBox="1">
            <a:spLocks noChangeArrowheads="1"/>
          </p:cNvSpPr>
          <p:nvPr/>
        </p:nvSpPr>
        <p:spPr bwMode="auto">
          <a:xfrm>
            <a:off x="4611688" y="5010150"/>
            <a:ext cx="1509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Вторично </a:t>
            </a:r>
          </a:p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использовать</a:t>
            </a:r>
          </a:p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 бумагу</a:t>
            </a:r>
          </a:p>
        </p:txBody>
      </p:sp>
      <p:sp>
        <p:nvSpPr>
          <p:cNvPr id="35850" name="Прямоугольник 9"/>
          <p:cNvSpPr>
            <a:spLocks noChangeArrowheads="1"/>
          </p:cNvSpPr>
          <p:nvPr/>
        </p:nvSpPr>
        <p:spPr bwMode="auto">
          <a:xfrm>
            <a:off x="3810000" y="2357438"/>
            <a:ext cx="257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altLang="ru-RU" sz="3200" b="1"/>
          </a:p>
        </p:txBody>
      </p:sp>
      <p:sp>
        <p:nvSpPr>
          <p:cNvPr id="35851" name="Прямоугольник 10"/>
          <p:cNvSpPr>
            <a:spLocks noChangeArrowheads="1"/>
          </p:cNvSpPr>
          <p:nvPr/>
        </p:nvSpPr>
        <p:spPr bwMode="auto">
          <a:xfrm>
            <a:off x="7191375" y="4213225"/>
            <a:ext cx="374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altLang="ru-RU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 descr="http://www.wwf.ru/imn/special/footprint/fpsm_wast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68388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533400"/>
            <a:ext cx="268028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Отходы </a:t>
            </a:r>
          </a:p>
        </p:txBody>
      </p:sp>
      <p:pic>
        <p:nvPicPr>
          <p:cNvPr id="36868" name="Рисунок 3" descr="http://www.wwf.ru/imn/special/earthhour/design/stik/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1536700"/>
            <a:ext cx="1903412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Рисунок 4" descr="http://www.wwf.ru/imn/special/earthhour/design/stik/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92563"/>
            <a:ext cx="1903413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Рисунок 5" descr="http://www.wwf.ru/imn/special/earthhour/design/stik/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49725"/>
            <a:ext cx="1903413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Box 12"/>
          <p:cNvSpPr txBox="1">
            <a:spLocks noChangeArrowheads="1"/>
          </p:cNvSpPr>
          <p:nvPr/>
        </p:nvSpPr>
        <p:spPr bwMode="auto">
          <a:xfrm>
            <a:off x="1600200" y="2097088"/>
            <a:ext cx="1600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Сортировать отходы</a:t>
            </a:r>
          </a:p>
        </p:txBody>
      </p:sp>
      <p:sp>
        <p:nvSpPr>
          <p:cNvPr id="36872" name="TextBox 14"/>
          <p:cNvSpPr txBox="1">
            <a:spLocks noChangeArrowheads="1"/>
          </p:cNvSpPr>
          <p:nvPr/>
        </p:nvSpPr>
        <p:spPr bwMode="auto">
          <a:xfrm>
            <a:off x="1065213" y="4192588"/>
            <a:ext cx="1600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Не</a:t>
            </a:r>
          </a:p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 разбрасывать</a:t>
            </a:r>
          </a:p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 мусор</a:t>
            </a:r>
          </a:p>
        </p:txBody>
      </p:sp>
      <p:pic>
        <p:nvPicPr>
          <p:cNvPr id="36873" name="Рисунок 15" descr="http://www.wwf.ru/imn/special/earthhour/design/stik/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3006725"/>
            <a:ext cx="1903413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Прямоугольник 9"/>
          <p:cNvSpPr>
            <a:spLocks noChangeArrowheads="1"/>
          </p:cNvSpPr>
          <p:nvPr/>
        </p:nvSpPr>
        <p:spPr bwMode="auto">
          <a:xfrm>
            <a:off x="4319588" y="3614738"/>
            <a:ext cx="3762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altLang="ru-RU" sz="3200" b="1" dirty="0"/>
          </a:p>
        </p:txBody>
      </p:sp>
      <p:sp>
        <p:nvSpPr>
          <p:cNvPr id="36875" name="Прямоугольник 1"/>
          <p:cNvSpPr>
            <a:spLocks noChangeArrowheads="1"/>
          </p:cNvSpPr>
          <p:nvPr/>
        </p:nvSpPr>
        <p:spPr bwMode="auto">
          <a:xfrm>
            <a:off x="6197600" y="4748213"/>
            <a:ext cx="1431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Ваш вариант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3607" y="2057400"/>
            <a:ext cx="7798930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Берегите планету!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Задумайтесь о будущем!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http://stepup.press/images/news/september/30.09.15_eco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57550"/>
            <a:ext cx="373221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614363" y="762000"/>
            <a:ext cx="6019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b="1">
                <a:solidFill>
                  <a:srgbClr val="666666"/>
                </a:solidFill>
                <a:latin typeface="Georgia" panose="02040502050405020303" pitchFamily="18" charset="0"/>
              </a:rPr>
              <a:t>Большинство людей не задумываются о том, во что обходится Земле то, как они живут и что потребляют. В середине 90-х экологи подсчитали, что на каждого человека нашей планеты приходится 1,8 гектара земли, если поделить её поровну между всеми её жителями.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838200" y="533400"/>
            <a:ext cx="7543800" cy="1685925"/>
          </a:xfrm>
        </p:spPr>
        <p:txBody>
          <a:bodyPr/>
          <a:lstStyle/>
          <a:p>
            <a:pPr eaLnBrk="1" hangingPunct="1"/>
            <a:r>
              <a:rPr lang="ru-RU" altLang="ru-RU" sz="3500" smtClean="0">
                <a:ln>
                  <a:noFill/>
                </a:ln>
                <a:latin typeface="Century Gothic" panose="020B0502020202020204" pitchFamily="34" charset="0"/>
                <a:cs typeface="Times New Roman" panose="02020603050405020304" pitchFamily="18" charset="0"/>
              </a:rPr>
              <a:t>Термин "экологический след" предложен Уильямом Ризом в 1992 году</a:t>
            </a:r>
            <a:endParaRPr lang="ru-RU" altLang="ru-RU" sz="3500" smtClean="0">
              <a:ln>
                <a:noFill/>
              </a:ln>
            </a:endParaRPr>
          </a:p>
        </p:txBody>
      </p:sp>
      <p:sp>
        <p:nvSpPr>
          <p:cNvPr id="17411" name="Объект 4"/>
          <p:cNvSpPr>
            <a:spLocks noGrp="1"/>
          </p:cNvSpPr>
          <p:nvPr>
            <p:ph idx="1"/>
          </p:nvPr>
        </p:nvSpPr>
        <p:spPr>
          <a:xfrm>
            <a:off x="838200" y="2490788"/>
            <a:ext cx="7543800" cy="3681412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Это условное понятие, с помощью которого можно определить, сколько ресурсов биосферы потребляет страна, город или один человек. </a:t>
            </a:r>
          </a:p>
          <a:p>
            <a:pPr algn="just" eaLnBrk="1" hangingPunct="1"/>
            <a:r>
              <a:rPr lang="ru-RU" altLang="ru-RU" b="1" i="1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То есть какая часть планеты необходима для </a:t>
            </a:r>
            <a:r>
              <a:rPr lang="ru-RU" altLang="ru-RU" b="1" i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производства потребляемых ресурсов и переработки отходов отдельно взятого государства, города или одного человека.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Единица измерения экологического следа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гектар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53054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457200" y="609600"/>
            <a:ext cx="83058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70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Каждая страна имеет свой экологический след — </a:t>
            </a:r>
            <a:r>
              <a:rPr lang="ru-RU" altLang="ru-RU" sz="2700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отпечаток своей хозяйственной, экономической, социальной и политической жизни.</a:t>
            </a:r>
            <a:r>
              <a:rPr lang="ru-RU" altLang="ru-RU" sz="270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Этот след складывается из тысяч </a:t>
            </a:r>
            <a:r>
              <a:rPr lang="ru-RU" altLang="ru-RU" sz="2700" b="1" i="1">
                <a:solidFill>
                  <a:srgbClr val="7030A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наших поступков в повседневной жизни. </a:t>
            </a:r>
            <a:r>
              <a:rPr lang="ru-RU" altLang="ru-RU" sz="270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Мы используем природные ресурсы по-разному и оставляем разные экологические следы: кто-то живет так, как будто только ему принадлежит вся планета, а кто-то голодает.</a:t>
            </a:r>
            <a:endParaRPr lang="ru-RU" altLang="ru-RU" sz="2700">
              <a:solidFill>
                <a:srgbClr val="333333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eaLnBrk="1" hangingPunct="1"/>
            <a:r>
              <a:rPr lang="ru-RU" altLang="ru-RU" sz="270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В результате у некоторых стран образовался перерасход природных ресурсов. И тогда они берут их «взаймы» у своих потомков, которые получат в наследство опустошенные земли. Или используют богатства других стран (используют их природные ресурсы)</a:t>
            </a:r>
            <a:r>
              <a:rPr lang="ru-RU" altLang="ru-RU" sz="280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endParaRPr lang="ru-RU" altLang="ru-RU" sz="2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762000" y="533400"/>
            <a:ext cx="7924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333333"/>
                </a:solidFill>
                <a:latin typeface="Georgia" panose="02040502050405020303" pitchFamily="18" charset="0"/>
              </a:rPr>
              <a:t>А какой экологический след оставляете вы в повседневной жизни?</a:t>
            </a:r>
          </a:p>
          <a:p>
            <a:pPr algn="ctr" eaLnBrk="1" hangingPunct="1">
              <a:defRPr/>
            </a:pPr>
            <a:r>
              <a:rPr lang="ru-RU" altLang="ru-RU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Дорогие друзья!</a:t>
            </a:r>
          </a:p>
          <a:p>
            <a:pPr algn="ctr" eaLnBrk="1" hangingPunct="1">
              <a:defRPr/>
            </a:pPr>
            <a:r>
              <a:rPr lang="ru-RU" altLang="ru-RU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Если вы хотите узнать, какой экологический след лично у вас, воспользуйтесь тестом -  </a:t>
            </a:r>
          </a:p>
          <a:p>
            <a:pPr algn="ctr" eaLnBrk="1" hangingPunct="1">
              <a:defRPr/>
            </a:pP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Экологическим калькулятором.</a:t>
            </a:r>
          </a:p>
          <a:p>
            <a:pPr algn="just" eaLnBrk="1" hangingPunct="1">
              <a:defRPr/>
            </a:pPr>
            <a:r>
              <a:rPr lang="en-US" altLang="ru-RU" sz="2400" dirty="0">
                <a:latin typeface="Georgia" panose="02040502050405020303" pitchFamily="18" charset="0"/>
                <a:hlinkClick r:id="rId2"/>
              </a:rPr>
              <a:t>http://jalajalg.positium.ee/?</a:t>
            </a:r>
            <a:r>
              <a:rPr lang="en-US" altLang="ru-RU" sz="2400" dirty="0" smtClean="0">
                <a:latin typeface="Georgia" panose="02040502050405020303" pitchFamily="18" charset="0"/>
                <a:hlinkClick r:id="rId2"/>
              </a:rPr>
              <a:t>lang=RU</a:t>
            </a:r>
            <a:endParaRPr lang="ru-RU" altLang="ru-RU" sz="2400" dirty="0" smtClean="0">
              <a:latin typeface="Georgia" panose="02040502050405020303" pitchFamily="18" charset="0"/>
            </a:endParaRPr>
          </a:p>
          <a:p>
            <a:pPr algn="just" eaLnBrk="1" hangingPunct="1">
              <a:defRPr/>
            </a:pPr>
            <a:endParaRPr lang="ru-RU" altLang="ru-RU" sz="2400" dirty="0" smtClean="0">
              <a:latin typeface="Georgia" panose="02040502050405020303" pitchFamily="18" charset="0"/>
            </a:endParaRPr>
          </a:p>
          <a:p>
            <a:pPr algn="just" eaLnBrk="1" hangingPunct="1">
              <a:defRPr/>
            </a:pPr>
            <a:r>
              <a:rPr lang="ru-RU" altLang="ru-RU" sz="2400" dirty="0" smtClean="0">
                <a:latin typeface="Georgia" panose="02040502050405020303" pitchFamily="18" charset="0"/>
              </a:rPr>
              <a:t>Или </a:t>
            </a:r>
            <a:r>
              <a:rPr lang="ru-RU" altLang="ru-RU" sz="2400" dirty="0" smtClean="0">
                <a:latin typeface="Georgia" panose="02040502050405020303" pitchFamily="18" charset="0"/>
              </a:rPr>
              <a:t>з</a:t>
            </a:r>
            <a:r>
              <a:rPr lang="ru-RU" sz="2400" dirty="0" smtClean="0">
                <a:latin typeface="Georgia" panose="02040502050405020303" pitchFamily="18" charset="0"/>
              </a:rPr>
              <a:t>айдите на сайт Всемирного фонда дикой</a:t>
            </a:r>
          </a:p>
          <a:p>
            <a:pPr algn="r" eaLnBrk="1" hangingPunct="1">
              <a:defRPr/>
            </a:pPr>
            <a:r>
              <a:rPr lang="ru-RU" sz="2400" dirty="0" smtClean="0">
                <a:latin typeface="Georgia" panose="02040502050405020303" pitchFamily="18" charset="0"/>
              </a:rPr>
              <a:t>    природы </a:t>
            </a:r>
            <a:r>
              <a:rPr lang="ru-RU" sz="2400" u="sng" dirty="0" smtClean="0">
                <a:latin typeface="Georgia" panose="02040502050405020303" pitchFamily="18" charset="0"/>
                <a:hlinkClick r:id="rId3"/>
              </a:rPr>
              <a:t>http://ecosled.wwf.ru/</a:t>
            </a:r>
            <a:r>
              <a:rPr lang="ru-RU" sz="2400" dirty="0" smtClean="0">
                <a:latin typeface="Georgia" panose="02040502050405020303" pitchFamily="18" charset="0"/>
              </a:rPr>
              <a:t> и узнайте </a:t>
            </a:r>
          </a:p>
          <a:p>
            <a:pPr algn="r" eaLnBrk="1" hangingPunct="1">
              <a:defRPr/>
            </a:pPr>
            <a:r>
              <a:rPr lang="ru-RU" sz="2400" dirty="0" smtClean="0">
                <a:latin typeface="Georgia" panose="02040502050405020303" pitchFamily="18" charset="0"/>
              </a:rPr>
              <a:t>Кто вы для природы прямо сейчас</a:t>
            </a:r>
            <a:r>
              <a:rPr lang="ru-RU" dirty="0" smtClean="0"/>
              <a:t>!</a:t>
            </a:r>
          </a:p>
          <a:p>
            <a:pPr algn="just" eaLnBrk="1" hangingPunct="1">
              <a:defRPr/>
            </a:pPr>
            <a:endParaRPr lang="ru-RU" altLang="ru-RU" sz="2400" dirty="0" smtClean="0">
              <a:solidFill>
                <a:srgbClr val="333333"/>
              </a:solidFill>
              <a:latin typeface="Georgia" panose="02040502050405020303" pitchFamily="18" charset="0"/>
            </a:endParaRPr>
          </a:p>
        </p:txBody>
      </p:sp>
      <p:pic>
        <p:nvPicPr>
          <p:cNvPr id="20483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04921"/>
            <a:ext cx="1684338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609600" y="838200"/>
            <a:ext cx="6172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dirty="0" smtClean="0">
                <a:solidFill>
                  <a:srgbClr val="333333"/>
                </a:solidFill>
                <a:latin typeface="+mn-lt"/>
              </a:rPr>
              <a:t>Чтобы всем нам хватило одной планеты, на 1 жителя Земли должно приходиться не более 1,8 га продуктивной земли. </a:t>
            </a:r>
          </a:p>
          <a:p>
            <a:pPr eaLnBrk="1" hangingPunct="1">
              <a:defRPr/>
            </a:pPr>
            <a:r>
              <a:rPr lang="ru-RU" altLang="ru-RU" sz="2400" dirty="0" smtClean="0">
                <a:solidFill>
                  <a:srgbClr val="333333"/>
                </a:solidFill>
                <a:latin typeface="+mn-lt"/>
              </a:rPr>
              <a:t>Для сравнения: </a:t>
            </a:r>
          </a:p>
          <a:p>
            <a:pPr eaLnBrk="1" hangingPunct="1">
              <a:defRPr/>
            </a:pPr>
            <a:r>
              <a:rPr lang="ru-RU" altLang="ru-RU" sz="2400" dirty="0" smtClean="0">
                <a:solidFill>
                  <a:srgbClr val="333333"/>
                </a:solidFill>
                <a:latin typeface="+mn-lt"/>
              </a:rPr>
              <a:t>средний житель США использует 12,2 га, средний европеец — 5,7 га, </a:t>
            </a:r>
          </a:p>
          <a:p>
            <a:pPr eaLnBrk="1" hangingPunct="1">
              <a:defRPr/>
            </a:pPr>
            <a:r>
              <a:rPr lang="ru-RU" altLang="ru-RU" sz="2400" dirty="0" smtClean="0">
                <a:solidFill>
                  <a:srgbClr val="333333"/>
                </a:solidFill>
                <a:latin typeface="+mn-lt"/>
              </a:rPr>
              <a:t>средний житель Мозамбика — всего 0,7 га. Средний житель России использует 4,4 га.</a:t>
            </a:r>
          </a:p>
        </p:txBody>
      </p:sp>
      <p:pic>
        <p:nvPicPr>
          <p:cNvPr id="28675" name="Рисунок 141" descr="http://clicr.ru/images/ear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5957888"/>
            <a:ext cx="7334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Рисунок 142" descr="http://clicr.ru/images/ear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5581650"/>
            <a:ext cx="7334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ru-RU" altLang="ru-RU" sz="160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altLang="ru-RU" sz="16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ru-RU" altLang="ru-RU" sz="16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ru-RU" alt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91860" y="4103849"/>
            <a:ext cx="7350730" cy="295465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 каков ваш результат?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28679" name="Рисунок 141" descr="http://clicr.ru/images/ear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5622925"/>
            <a:ext cx="7334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Рисунок 141" descr="http://clicr.ru/images/ear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5772150"/>
            <a:ext cx="7334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Рисунок 141" descr="http://clicr.ru/images/ear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5999163"/>
            <a:ext cx="7334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Рисунок 141" descr="http://clicr.ru/images/ear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5622925"/>
            <a:ext cx="7334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Рисунок 141" descr="http://clicr.ru/images/ear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6048375"/>
            <a:ext cx="7334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Рисунок 13" descr="http://www.wwf.ru/imn/special/footprint/calcban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90600"/>
            <a:ext cx="1935163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4707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 descr="http://www.wwf.ru/imn/special/footprint/fpsm_hom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885825"/>
            <a:ext cx="26320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4200" y="457200"/>
            <a:ext cx="239681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Жильё </a:t>
            </a:r>
          </a:p>
        </p:txBody>
      </p:sp>
      <p:pic>
        <p:nvPicPr>
          <p:cNvPr id="31748" name="Рисунок 3" descr="http://www.wwf.ru/imn/special/earthhour/design/stik/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28800"/>
            <a:ext cx="1903413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Рисунок 4" descr="http://www.wwf.ru/imn/special/earthhour/design/stik/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1903413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Рисунок 5" descr="http://www.wwf.ru/imn/special/earthhour/design/stik/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00400"/>
            <a:ext cx="1903413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Рисунок 6" descr="http://www.wwf.ru/imn/special/earthhour/design/stik/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1903413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Box 7"/>
          <p:cNvSpPr txBox="1">
            <a:spLocks noChangeArrowheads="1"/>
          </p:cNvSpPr>
          <p:nvPr/>
        </p:nvSpPr>
        <p:spPr bwMode="auto">
          <a:xfrm>
            <a:off x="1447800" y="2286000"/>
            <a:ext cx="1479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Утеплять </a:t>
            </a:r>
          </a:p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окна и двери</a:t>
            </a:r>
          </a:p>
        </p:txBody>
      </p:sp>
      <p:sp>
        <p:nvSpPr>
          <p:cNvPr id="31753" name="Прямоугольник 1"/>
          <p:cNvSpPr>
            <a:spLocks noChangeArrowheads="1"/>
          </p:cNvSpPr>
          <p:nvPr/>
        </p:nvSpPr>
        <p:spPr bwMode="auto">
          <a:xfrm>
            <a:off x="4129088" y="2347913"/>
            <a:ext cx="1562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Предложите ваш вариант</a:t>
            </a:r>
          </a:p>
        </p:txBody>
      </p:sp>
      <p:sp>
        <p:nvSpPr>
          <p:cNvPr id="31754" name="Прямоугольник 3"/>
          <p:cNvSpPr>
            <a:spLocks noChangeArrowheads="1"/>
          </p:cNvSpPr>
          <p:nvPr/>
        </p:nvSpPr>
        <p:spPr bwMode="auto">
          <a:xfrm>
            <a:off x="2133600" y="4745038"/>
            <a:ext cx="1219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Ваш вариант</a:t>
            </a:r>
          </a:p>
        </p:txBody>
      </p:sp>
      <p:sp>
        <p:nvSpPr>
          <p:cNvPr id="31755" name="Прямоугольник 11"/>
          <p:cNvSpPr>
            <a:spLocks noChangeArrowheads="1"/>
          </p:cNvSpPr>
          <p:nvPr/>
        </p:nvSpPr>
        <p:spPr bwMode="auto">
          <a:xfrm>
            <a:off x="7316788" y="3797300"/>
            <a:ext cx="376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altLang="ru-RU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236</TotalTime>
  <Words>284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Натуральные материалы</vt:lpstr>
      <vt:lpstr>Презентация PowerPoint</vt:lpstr>
      <vt:lpstr>Презентация PowerPoint</vt:lpstr>
      <vt:lpstr>Термин "экологический след" предложен Уильямом Ризом в 1992 году</vt:lpstr>
      <vt:lpstr>Единица измерения экологического следа - гектар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26</cp:revision>
  <dcterms:modified xsi:type="dcterms:W3CDTF">2020-10-13T14:14:24Z</dcterms:modified>
</cp:coreProperties>
</file>